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76" r:id="rId4"/>
    <p:sldId id="280" r:id="rId5"/>
    <p:sldId id="279" r:id="rId6"/>
    <p:sldId id="277" r:id="rId7"/>
    <p:sldId id="278" r:id="rId8"/>
    <p:sldId id="281" r:id="rId9"/>
    <p:sldId id="282" r:id="rId10"/>
    <p:sldId id="283" r:id="rId11"/>
    <p:sldId id="259" r:id="rId12"/>
    <p:sldId id="284" r:id="rId13"/>
    <p:sldId id="285" r:id="rId14"/>
    <p:sldId id="286" r:id="rId15"/>
    <p:sldId id="266" r:id="rId16"/>
    <p:sldId id="267" r:id="rId17"/>
    <p:sldId id="268" r:id="rId18"/>
    <p:sldId id="269" r:id="rId19"/>
    <p:sldId id="270" r:id="rId20"/>
    <p:sldId id="287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9/29/2015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542AF-EF22-4FA0-87A8-D69DB9FD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9289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9/29/2015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9B5DE-90F0-4095-BF33-0E97FA152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6696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9B5DE-90F0-4095-BF33-0E97FA152ECB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9/29/2015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52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9B5DE-90F0-4095-BF33-0E97FA152ECB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9/29/2015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44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9B5DE-90F0-4095-BF33-0E97FA152ECB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9/29/2015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4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9B5DE-90F0-4095-BF33-0E97FA152ECB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9/29/2015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86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9B5DE-90F0-4095-BF33-0E97FA152ECB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9/29/2015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17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9B5DE-90F0-4095-BF33-0E97FA152ECB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9/29/2015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39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9B5DE-90F0-4095-BF33-0E97FA152ECB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9/29/2015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46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9B5DE-90F0-4095-BF33-0E97FA152ECB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9/29/2015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67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9B5DE-90F0-4095-BF33-0E97FA152ECB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9/29/2015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74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9B5DE-90F0-4095-BF33-0E97FA152ECB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9/29/2015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1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9B5DE-90F0-4095-BF33-0E97FA152ECB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9/29/2015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35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9B5DE-90F0-4095-BF33-0E97FA152ECB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9/29/2015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31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rours@federalrealty.com" TargetMode="External"/><Relationship Id="rId7" Type="http://schemas.openxmlformats.org/officeDocument/2006/relationships/hyperlink" Target="mailto:nselman@federalrealty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papillon@federalrealty.com" TargetMode="External"/><Relationship Id="rId5" Type="http://schemas.openxmlformats.org/officeDocument/2006/relationships/hyperlink" Target="mailto:jkeenan@federalrealty.com" TargetMode="External"/><Relationship Id="rId4" Type="http://schemas.openxmlformats.org/officeDocument/2006/relationships/hyperlink" Target="mailto:jpowell@federalrealty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Village at Shirlington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370" y="4960137"/>
            <a:ext cx="1651318" cy="165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village opportunities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Former Johnny Rockets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3 small retail spaces available in the Randolph Square building</a:t>
            </a:r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8" y="2762774"/>
            <a:ext cx="4754562" cy="306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7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proposed property upgrades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North side improvements: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New retail storefront awnings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New storefront tile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Planter area enhancements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89638" y="2983821"/>
            <a:ext cx="4754562" cy="26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8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proposed property upgrades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Landscaping improvements: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Prune and trim mature trees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Revitalize pots </a:t>
            </a:r>
            <a:r>
              <a:rPr lang="en-US" dirty="0"/>
              <a:t>and courtyard beds </a:t>
            </a:r>
            <a:r>
              <a:rPr lang="en-US" dirty="0" smtClean="0"/>
              <a:t>throughout the property with seasonal color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Refresh entrance medians </a:t>
            </a:r>
            <a:r>
              <a:rPr lang="en-US" dirty="0"/>
              <a:t>on Campbell Street and S. Randolph </a:t>
            </a:r>
            <a:r>
              <a:rPr lang="en-US" dirty="0" smtClean="0"/>
              <a:t>Street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89638" y="2866207"/>
            <a:ext cx="4754562" cy="286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3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proposed property upgrades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Parking garage maintenance: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 comprehensive maintenance program is key to preventing future garage failures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Following successful projects in 2015 at Pentagon Row and Bethesda Row, a similar multi-step system is being implemented in Shirlington in 2016 on the Campbell Ave garage</a:t>
            </a:r>
            <a:endParaRPr lang="en-US" dirty="0"/>
          </a:p>
        </p:txBody>
      </p:sp>
      <p:pic>
        <p:nvPicPr>
          <p:cNvPr id="1026" name="Picture 2" descr="http://www.conwater.com/images/photos/tarspreader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115" y="2544152"/>
            <a:ext cx="32385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30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proposed property upgrades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trash and recycling containers: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Coming early 2016</a:t>
            </a: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19" y="3078162"/>
            <a:ext cx="3657600" cy="2438400"/>
          </a:xfrm>
        </p:spPr>
      </p:pic>
    </p:spTree>
    <p:extLst>
      <p:ext uri="{BB962C8B-B14F-4D97-AF65-F5344CB8AC3E}">
        <p14:creationId xmlns:p14="http://schemas.microsoft.com/office/powerpoint/2010/main" val="412097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Village Parking –  2,921 Total spaces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20" y="1952368"/>
            <a:ext cx="9153387" cy="4399005"/>
          </a:xfrm>
        </p:spPr>
      </p:pic>
    </p:spTree>
    <p:extLst>
      <p:ext uri="{BB962C8B-B14F-4D97-AF65-F5344CB8AC3E}">
        <p14:creationId xmlns:p14="http://schemas.microsoft.com/office/powerpoint/2010/main" val="425761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Village parking – Weekday Daytime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73" y="1754659"/>
            <a:ext cx="8438742" cy="4467570"/>
          </a:xfrm>
        </p:spPr>
      </p:pic>
    </p:spTree>
    <p:extLst>
      <p:ext uri="{BB962C8B-B14F-4D97-AF65-F5344CB8AC3E}">
        <p14:creationId xmlns:p14="http://schemas.microsoft.com/office/powerpoint/2010/main" val="389498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Village parking – Evening/Weekend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66" y="1908803"/>
            <a:ext cx="8023924" cy="4319001"/>
          </a:xfrm>
        </p:spPr>
      </p:pic>
    </p:spTree>
    <p:extLst>
      <p:ext uri="{BB962C8B-B14F-4D97-AF65-F5344CB8AC3E}">
        <p14:creationId xmlns:p14="http://schemas.microsoft.com/office/powerpoint/2010/main" val="26945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024128" y="2188278"/>
            <a:ext cx="475488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Light up the Village – December 1 at 6p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Our </a:t>
            </a:r>
            <a:r>
              <a:rPr lang="en-US" dirty="0"/>
              <a:t>community tree lighting, featuring a special 30 minute holiday performance by Signature Theatre, live music, photos with Santa, horse and carriage rides, snowman photo booth, strolling entertainment, merchant open house specials and tastings and </a:t>
            </a:r>
            <a:r>
              <a:rPr lang="en-US" dirty="0" smtClean="0"/>
              <a:t>more.</a:t>
            </a:r>
            <a:endParaRPr lang="en-US" dirty="0"/>
          </a:p>
        </p:txBody>
      </p:sp>
      <p:pic>
        <p:nvPicPr>
          <p:cNvPr id="1028" name="Picture 4" descr="http://villageatshirlington.com/images/events/Shirlie_Web-events-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388" y="2241472"/>
            <a:ext cx="3790349" cy="337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6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Federal Realty property contact information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Ralph Ours – Retail Leasing Opportunities – 301-998-8154 | </a:t>
            </a:r>
            <a:r>
              <a:rPr lang="en-US" sz="1800" dirty="0" smtClean="0">
                <a:hlinkClick r:id="rId3"/>
              </a:rPr>
              <a:t>rours@federalrealty.com</a:t>
            </a:r>
            <a:endParaRPr lang="en-US" sz="1800" dirty="0" smtClean="0"/>
          </a:p>
          <a:p>
            <a:r>
              <a:rPr lang="en-US" sz="1800" dirty="0" smtClean="0"/>
              <a:t>Jill Powell – Marketing/Event Information – 301-998-8178 | </a:t>
            </a:r>
            <a:r>
              <a:rPr lang="en-US" sz="1800" dirty="0" smtClean="0">
                <a:hlinkClick r:id="rId4"/>
              </a:rPr>
              <a:t>jpowell@federalrealty.com</a:t>
            </a:r>
            <a:endParaRPr lang="en-US" sz="1800" dirty="0" smtClean="0"/>
          </a:p>
          <a:p>
            <a:r>
              <a:rPr lang="en-US" sz="1800" dirty="0" smtClean="0"/>
              <a:t>Jacqueline Keenan – Marketing Coordinator – 301-998-8288 | </a:t>
            </a:r>
            <a:r>
              <a:rPr lang="en-US" sz="1800" dirty="0" smtClean="0">
                <a:hlinkClick r:id="rId5"/>
              </a:rPr>
              <a:t>jkeenan@federalrealty.com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Mickey Papillon – Director of Asset Management – 301-998-8120 | </a:t>
            </a:r>
            <a:r>
              <a:rPr lang="en-US" sz="1800" dirty="0" smtClean="0">
                <a:hlinkClick r:id="rId6"/>
              </a:rPr>
              <a:t>mpapillon@federalrealty.com</a:t>
            </a:r>
            <a:endParaRPr lang="en-US" sz="1800" dirty="0" smtClean="0"/>
          </a:p>
          <a:p>
            <a:r>
              <a:rPr lang="en-US" sz="1800" dirty="0" smtClean="0"/>
              <a:t>Norma Selman – Regional Property Manager – 301-998-8215 | </a:t>
            </a:r>
            <a:r>
              <a:rPr lang="en-US" sz="1800" dirty="0" smtClean="0">
                <a:hlinkClick r:id="rId7"/>
              </a:rPr>
              <a:t>nselman@federalrealty.com</a:t>
            </a:r>
            <a:endParaRPr lang="en-US" sz="1800" dirty="0" smtClean="0"/>
          </a:p>
          <a:p>
            <a:r>
              <a:rPr lang="en-US" sz="1800" dirty="0" smtClean="0"/>
              <a:t>Village at Shirlington Security – 703-350-9129</a:t>
            </a:r>
          </a:p>
          <a:p>
            <a:r>
              <a:rPr lang="en-US" sz="1800" dirty="0" smtClean="0"/>
              <a:t>Colliers Service Center (site issues/concerns) – 888-389-9932 </a:t>
            </a:r>
          </a:p>
          <a:p>
            <a:r>
              <a:rPr lang="en-US" sz="1400" b="1" u="sng" dirty="0" smtClean="0">
                <a:solidFill>
                  <a:schemeClr val="accent3">
                    <a:lumMod val="75000"/>
                  </a:schemeClr>
                </a:solidFill>
              </a:rPr>
              <a:t>*Please remember that items inside of a merchant space will have to be discussed with the specific merchant*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7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Mickey Papillon – Director, Asset Management, Mixed Use </a:t>
            </a:r>
            <a:r>
              <a:rPr lang="en-US" dirty="0" smtClean="0"/>
              <a:t>Division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Norma </a:t>
            </a:r>
            <a:r>
              <a:rPr lang="en-US" dirty="0" smtClean="0"/>
              <a:t>Selman – Regional Property Manager, Mixed Use Division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12" y="2286000"/>
            <a:ext cx="4610188" cy="3072229"/>
          </a:xfrm>
        </p:spPr>
      </p:pic>
    </p:spTree>
    <p:extLst>
      <p:ext uri="{BB962C8B-B14F-4D97-AF65-F5344CB8AC3E}">
        <p14:creationId xmlns:p14="http://schemas.microsoft.com/office/powerpoint/2010/main" val="16496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Village at Shirlington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370" y="4960137"/>
            <a:ext cx="1651318" cy="165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4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the village – </a:t>
            </a:r>
            <a:r>
              <a:rPr lang="en-US" dirty="0" err="1" smtClean="0"/>
              <a:t>Dak</a:t>
            </a:r>
            <a:r>
              <a:rPr lang="en-US" dirty="0" smtClean="0"/>
              <a:t> chicken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Modern Korean </a:t>
            </a:r>
            <a:r>
              <a:rPr lang="en-US" dirty="0"/>
              <a:t>fusion </a:t>
            </a:r>
            <a:r>
              <a:rPr lang="en-US" dirty="0" smtClean="0"/>
              <a:t>restaurant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Korean </a:t>
            </a:r>
            <a:r>
              <a:rPr lang="en-US" dirty="0"/>
              <a:t>style soy garlic, spicy, or honey glazed chicken, </a:t>
            </a:r>
            <a:r>
              <a:rPr lang="en-US" dirty="0" smtClean="0"/>
              <a:t>along with a </a:t>
            </a:r>
            <a:r>
              <a:rPr lang="en-US" dirty="0"/>
              <a:t>variety of Korean style fusion food and unique Korean </a:t>
            </a:r>
            <a:r>
              <a:rPr lang="en-US" dirty="0" smtClean="0"/>
              <a:t>drinks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Opened in August in the former Bonsai space on Campbell Ave</a:t>
            </a:r>
          </a:p>
          <a:p>
            <a:endParaRPr lang="en-US" u="sng" dirty="0"/>
          </a:p>
        </p:txBody>
      </p:sp>
      <p:pic>
        <p:nvPicPr>
          <p:cNvPr id="1030" name="Picture 6" descr="http://villageatshirlington.com/images/tenants/Chicken_Pictur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818" y="2286000"/>
            <a:ext cx="31432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99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the village – hula girl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Born from food </a:t>
            </a:r>
            <a:r>
              <a:rPr lang="en-US" dirty="0"/>
              <a:t>truck favorite, Hula Girl </a:t>
            </a:r>
            <a:r>
              <a:rPr lang="en-US" dirty="0" smtClean="0"/>
              <a:t>Truck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Familiar plate </a:t>
            </a:r>
            <a:r>
              <a:rPr lang="en-US" dirty="0"/>
              <a:t>lunches and Spam </a:t>
            </a:r>
            <a:r>
              <a:rPr lang="en-US" dirty="0" err="1" smtClean="0"/>
              <a:t>musubi</a:t>
            </a:r>
            <a:r>
              <a:rPr lang="en-US" dirty="0" smtClean="0"/>
              <a:t> mixed with chef-driven dishes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Full </a:t>
            </a:r>
            <a:r>
              <a:rPr lang="en-US" dirty="0"/>
              <a:t>bar with Hawaiian drinks </a:t>
            </a:r>
            <a:r>
              <a:rPr lang="en-US" dirty="0" smtClean="0"/>
              <a:t>and beers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Under construction, with a </a:t>
            </a:r>
            <a:r>
              <a:rPr lang="en-US" dirty="0"/>
              <a:t>planned Q4 opening in the former </a:t>
            </a:r>
            <a:r>
              <a:rPr lang="en-US" dirty="0" err="1"/>
              <a:t>Alladin’s</a:t>
            </a:r>
            <a:r>
              <a:rPr lang="en-US" dirty="0"/>
              <a:t> Eatery space on Campbell Ave</a:t>
            </a:r>
          </a:p>
          <a:p>
            <a:endParaRPr lang="en-US" dirty="0" smtClean="0"/>
          </a:p>
          <a:p>
            <a:endParaRPr lang="en-US" u="sng" dirty="0"/>
          </a:p>
        </p:txBody>
      </p:sp>
      <p:pic>
        <p:nvPicPr>
          <p:cNvPr id="1028" name="Picture 4" descr="https://pbs.twimg.com/profile_images/1388800140/HG_TwitterAndFacebookIcon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556" y="2286000"/>
            <a:ext cx="4022725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67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the village – </a:t>
            </a:r>
            <a:r>
              <a:rPr lang="en-US" dirty="0" err="1" smtClean="0"/>
              <a:t>amc</a:t>
            </a:r>
            <a:r>
              <a:rPr lang="en-US" dirty="0" smtClean="0"/>
              <a:t> theater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Complete interior renovation including reclining seats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All seven theaters will be done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Construction underway with a scheduled completion and reopening in late November</a:t>
            </a:r>
          </a:p>
        </p:txBody>
      </p:sp>
      <p:pic>
        <p:nvPicPr>
          <p:cNvPr id="3076" name="Picture 4" descr="AMC Loew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21" y="2278185"/>
            <a:ext cx="3835039" cy="357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4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the village - </a:t>
            </a:r>
            <a:r>
              <a:rPr lang="en-US" dirty="0"/>
              <a:t>Palette </a:t>
            </a:r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Palette 22 will combine art with food, focusing on modern international street food small plates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Local art and artists will be integrated into the experience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Under construction, with an opening scheduled for mid-January in </a:t>
            </a:r>
            <a:r>
              <a:rPr lang="en-US" dirty="0"/>
              <a:t>the former </a:t>
            </a:r>
            <a:r>
              <a:rPr lang="en-US" dirty="0" smtClean="0"/>
              <a:t>Extra Virgin space </a:t>
            </a:r>
            <a:r>
              <a:rPr lang="en-US" dirty="0"/>
              <a:t>on Campbell Ave</a:t>
            </a:r>
          </a:p>
          <a:p>
            <a:endParaRPr lang="en-US" dirty="0"/>
          </a:p>
        </p:txBody>
      </p:sp>
      <p:pic>
        <p:nvPicPr>
          <p:cNvPr id="2050" name="Picture 2" descr="http://villageatshirlington.com/images/tenants/Pallette22_rev_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082" y="2286000"/>
            <a:ext cx="4017674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64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in the village - </a:t>
            </a:r>
            <a:r>
              <a:rPr lang="en-US" dirty="0"/>
              <a:t>Dudley’s Sport </a:t>
            </a:r>
            <a:r>
              <a:rPr lang="en-US" dirty="0" smtClean="0"/>
              <a:t>&amp; Ale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12,000 SF sports bar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first establishment to have rooftop space in Shirlington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Opening scheduled for Q2 2016 </a:t>
            </a:r>
            <a:r>
              <a:rPr lang="en-US" dirty="0"/>
              <a:t>in the former </a:t>
            </a:r>
            <a:r>
              <a:rPr lang="en-US" dirty="0" smtClean="0"/>
              <a:t>Bungalow Sports Grill space off South Randolph Street</a:t>
            </a:r>
            <a:endParaRPr lang="en-US" dirty="0"/>
          </a:p>
          <a:p>
            <a:endParaRPr lang="en-US" dirty="0"/>
          </a:p>
        </p:txBody>
      </p:sp>
      <p:pic>
        <p:nvPicPr>
          <p:cNvPr id="5124" name="Picture 4" descr="http://villageatshirlington.com/images/tenants/11893960_415702998618545_9148896437469983204_o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29" y="2286000"/>
            <a:ext cx="4743779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58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 the village - Dudley’s Sport &amp; Ale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3938" y="2573485"/>
            <a:ext cx="4754562" cy="344775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89638" y="2573485"/>
            <a:ext cx="4754562" cy="344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 the village - Dudley’s Sport &amp; Ale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3938" y="2565448"/>
            <a:ext cx="4754562" cy="3463829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89638" y="2568643"/>
            <a:ext cx="4754562" cy="345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4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3125</TotalTime>
  <Words>575</Words>
  <Application>Microsoft Office PowerPoint</Application>
  <PresentationFormat>Widescreen</PresentationFormat>
  <Paragraphs>89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Tw Cen MT</vt:lpstr>
      <vt:lpstr>Tw Cen MT Condensed</vt:lpstr>
      <vt:lpstr>Wingdings 3</vt:lpstr>
      <vt:lpstr>Integral</vt:lpstr>
      <vt:lpstr>The Village at Shirlington </vt:lpstr>
      <vt:lpstr>Introductions</vt:lpstr>
      <vt:lpstr>new in the village – Dak chicken</vt:lpstr>
      <vt:lpstr>new in the village – hula girl</vt:lpstr>
      <vt:lpstr>new in the village – amc theater</vt:lpstr>
      <vt:lpstr>new in the village - Palette 22</vt:lpstr>
      <vt:lpstr>new in the village - Dudley’s Sport &amp; Ale</vt:lpstr>
      <vt:lpstr>new in the village - Dudley’s Sport &amp; Ale</vt:lpstr>
      <vt:lpstr>new in the village - Dudley’s Sport &amp; Ale</vt:lpstr>
      <vt:lpstr>Future village opportunities</vt:lpstr>
      <vt:lpstr>2016 proposed property upgrades</vt:lpstr>
      <vt:lpstr>2016 proposed property upgrades</vt:lpstr>
      <vt:lpstr>2016 proposed property upgrades</vt:lpstr>
      <vt:lpstr>2016 proposed property upgrades</vt:lpstr>
      <vt:lpstr>Village Parking –  2,921 Total spaces</vt:lpstr>
      <vt:lpstr>Village parking – Weekday Daytime </vt:lpstr>
      <vt:lpstr>Village parking – Evening/Weekend</vt:lpstr>
      <vt:lpstr>Upcoming events</vt:lpstr>
      <vt:lpstr>Federal Realty property contact information</vt:lpstr>
      <vt:lpstr>The Village at Shirlington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Village at Shirlington</dc:title>
  <dc:creator>Lynsey Johnson</dc:creator>
  <cp:lastModifiedBy>Mickey Papillon</cp:lastModifiedBy>
  <cp:revision>40</cp:revision>
  <cp:lastPrinted>2015-10-01T13:27:37Z</cp:lastPrinted>
  <dcterms:created xsi:type="dcterms:W3CDTF">2015-09-29T15:02:22Z</dcterms:created>
  <dcterms:modified xsi:type="dcterms:W3CDTF">2015-10-14T20:53:19Z</dcterms:modified>
</cp:coreProperties>
</file>